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72" r:id="rId1"/>
  </p:sldMasterIdLst>
  <p:notesMasterIdLst>
    <p:notesMasterId r:id="rId5"/>
  </p:notesMasterIdLst>
  <p:handoutMasterIdLst>
    <p:handoutMasterId r:id="rId6"/>
  </p:handoutMasterIdLst>
  <p:sldIdLst>
    <p:sldId id="256" r:id="rId2"/>
    <p:sldId id="402" r:id="rId3"/>
    <p:sldId id="269" r:id="rId4"/>
  </p:sldIdLst>
  <p:sldSz cx="12192000" cy="6858000"/>
  <p:notesSz cx="9601200" cy="7315200"/>
  <p:embeddedFontLst>
    <p:embeddedFont>
      <p:font typeface="에스코어 드림 4 Regular" panose="020B0503030302020204" pitchFamily="34" charset="-127"/>
      <p:regular r:id="rId7"/>
    </p:embeddedFont>
    <p:embeddedFont>
      <p:font typeface="에스코어 드림 6 Bold" panose="020B0703030302020204" pitchFamily="34" charset="-127"/>
      <p:bold r:id="rId8"/>
    </p:embeddedFont>
    <p:embeddedFont>
      <p:font typeface="맑은 고딕" panose="020B0503020000020004" pitchFamily="50" charset="-127"/>
      <p:regular r:id="rId9"/>
      <p:bold r:id="rId10"/>
    </p:embeddedFont>
    <p:embeddedFont>
      <p:font typeface="에스코어 드림 5 Medium" panose="020B0503030302020204" pitchFamily="34" charset="-127"/>
      <p:regular r:id="rId11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7" pos="439" userDrawn="1">
          <p15:clr>
            <a:srgbClr val="A4A3A4"/>
          </p15:clr>
        </p15:guide>
        <p15:guide id="9" pos="7287" userDrawn="1">
          <p15:clr>
            <a:srgbClr val="A4A3A4"/>
          </p15:clr>
        </p15:guide>
        <p15:guide id="10" pos="619" userDrawn="1">
          <p15:clr>
            <a:srgbClr val="A4A3A4"/>
          </p15:clr>
        </p15:guide>
        <p15:guide id="11" orient="horz" pos="822" userDrawn="1">
          <p15:clr>
            <a:srgbClr val="A4A3A4"/>
          </p15:clr>
        </p15:guide>
        <p15:guide id="12" orient="horz" pos="293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304" userDrawn="1">
          <p15:clr>
            <a:srgbClr val="A4A3A4"/>
          </p15:clr>
        </p15:guide>
        <p15:guide id="2" pos="302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9CBE7"/>
    <a:srgbClr val="00FFFF"/>
    <a:srgbClr val="FE00FE"/>
    <a:srgbClr val="FF00FF"/>
    <a:srgbClr val="3CB371"/>
    <a:srgbClr val="000000"/>
    <a:srgbClr val="F7E1F6"/>
    <a:srgbClr val="9ECAE1"/>
    <a:srgbClr val="FFC000"/>
    <a:srgbClr val="FBE3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4" autoAdjust="0"/>
    <p:restoredTop sz="78852" autoAdjust="0"/>
  </p:normalViewPr>
  <p:slideViewPr>
    <p:cSldViewPr snapToGrid="0" showGuides="1">
      <p:cViewPr varScale="1">
        <p:scale>
          <a:sx n="83" d="100"/>
          <a:sy n="83" d="100"/>
        </p:scale>
        <p:origin x="1048" y="68"/>
      </p:cViewPr>
      <p:guideLst>
        <p:guide pos="439"/>
        <p:guide pos="7287"/>
        <p:guide pos="619"/>
        <p:guide orient="horz" pos="822"/>
        <p:guide orient="horz" pos="2931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260" y="64"/>
      </p:cViewPr>
      <p:guideLst>
        <p:guide orient="horz" pos="2304"/>
        <p:guide pos="302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15" Type="http://schemas.openxmlformats.org/officeDocument/2006/relationships/tableStyles" Target="tableStyles.xml"/><Relationship Id="rId10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9303496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160520" cy="36703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438458" y="1"/>
            <a:ext cx="4160520" cy="36703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>
              <a:defRPr sz="1300"/>
            </a:lvl1pPr>
          </a:lstStyle>
          <a:p>
            <a:fld id="{9FC0BD32-9E2E-4BC3-A3FB-2EBBE8868A74}" type="datetimeFigureOut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606675" y="914400"/>
            <a:ext cx="4387850" cy="24685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60120" y="3520439"/>
            <a:ext cx="7680960" cy="2880361"/>
          </a:xfrm>
          <a:prstGeom prst="rect">
            <a:avLst/>
          </a:prstGeom>
        </p:spPr>
        <p:txBody>
          <a:bodyPr vert="horz" lIns="96661" tIns="48331" rIns="96661" bIns="48331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948171"/>
            <a:ext cx="4160520" cy="367029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438458" y="6948171"/>
            <a:ext cx="4160520" cy="367029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>
              <a:defRPr sz="1300"/>
            </a:lvl1pPr>
          </a:lstStyle>
          <a:p>
            <a:fld id="{D5F60491-CF48-4B7C-984D-BA9063B5BDE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08889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606675" y="914400"/>
            <a:ext cx="4387850" cy="24685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ko-KR" altLang="en-US" sz="1300" dirty="0"/>
              <a:t>안녕하십니까</a:t>
            </a:r>
            <a:r>
              <a:rPr lang="en-US" altLang="ko-KR" sz="1300" dirty="0"/>
              <a:t>. </a:t>
            </a:r>
            <a:r>
              <a:rPr lang="ko-KR" altLang="en-US" sz="1300" dirty="0"/>
              <a:t>저는 </a:t>
            </a:r>
            <a:r>
              <a:rPr lang="ko-KR" altLang="en-US" sz="1300" dirty="0" err="1"/>
              <a:t>데이터사이언스전문대학원</a:t>
            </a:r>
            <a:r>
              <a:rPr lang="ko-KR" altLang="en-US" sz="1300" dirty="0"/>
              <a:t> 석사과정생 박민서입니다</a:t>
            </a:r>
            <a:r>
              <a:rPr lang="en-US" altLang="ko-KR" sz="1300" dirty="0"/>
              <a:t>.</a:t>
            </a:r>
            <a:r>
              <a:rPr lang="ko-KR" altLang="en-US" sz="1300" dirty="0"/>
              <a:t> 오늘 제 석사학위논문 주제인 ‘축구 선수의 움직임 예측을 위한 그래프 기반 </a:t>
            </a:r>
            <a:r>
              <a:rPr lang="en-US" altLang="ko-KR" sz="1300" dirty="0"/>
              <a:t>conditional diffusion model’</a:t>
            </a:r>
            <a:r>
              <a:rPr lang="ko-KR" altLang="en-US" sz="1300" dirty="0"/>
              <a:t>에 관해 말씀드리겠습니다</a:t>
            </a:r>
            <a:r>
              <a:rPr lang="en-US" altLang="ko-KR" sz="1300" dirty="0"/>
              <a:t>.</a:t>
            </a:r>
            <a:endParaRPr lang="ko-KR" altLang="en-US" sz="1300" dirty="0"/>
          </a:p>
        </p:txBody>
      </p:sp>
    </p:spTree>
    <p:extLst>
      <p:ext uri="{BB962C8B-B14F-4D97-AF65-F5344CB8AC3E}">
        <p14:creationId xmlns:p14="http://schemas.microsoft.com/office/powerpoint/2010/main" val="17879703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389424-14EB-6A98-B721-89B2E2E743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E873CE0-7B54-CF7F-4ED0-3443D891198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2606675" y="914400"/>
            <a:ext cx="4387850" cy="2468563"/>
          </a:xfrm>
        </p:spPr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E0C133-C548-65A0-8A79-335207E076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latinLnBrk="1"/>
            <a:r>
              <a:rPr lang="ko-KR" altLang="en-US" sz="1300" dirty="0"/>
              <a:t>주제 선정 이유는</a:t>
            </a:r>
            <a:r>
              <a:rPr lang="en-US" altLang="ko-KR" sz="1300" dirty="0"/>
              <a:t>, </a:t>
            </a:r>
            <a:r>
              <a:rPr lang="ko-KR" altLang="en-US" sz="1300" dirty="0"/>
              <a:t>축구 선수의 움직임을 예측하는 것은 전술적인 의사 결정을 하는 데에 핵심적인 요소라고 할 수 있습니다</a:t>
            </a:r>
            <a:r>
              <a:rPr lang="en-US" altLang="ko-KR" sz="1300" dirty="0"/>
              <a:t>. </a:t>
            </a:r>
            <a:r>
              <a:rPr lang="ko-KR" altLang="en-US" sz="1300" dirty="0"/>
              <a:t>그 중에서도 수비수의 움직임을 미리 아는 것만으로도 공격자들은 여러 전술적인 움직임을 계획할 수 있습니다</a:t>
            </a:r>
            <a:r>
              <a:rPr lang="en-US" altLang="ko-KR" sz="1300" dirty="0"/>
              <a:t>. </a:t>
            </a:r>
            <a:r>
              <a:rPr lang="ko-KR" altLang="en-US" sz="1300" dirty="0"/>
              <a:t>또한</a:t>
            </a:r>
            <a:r>
              <a:rPr lang="en-US" altLang="ko-KR" sz="1300" dirty="0"/>
              <a:t>, </a:t>
            </a:r>
            <a:r>
              <a:rPr lang="ko-KR" altLang="en-US" sz="1300" dirty="0"/>
              <a:t>경기 후에 공격자의 이전 움직임을 개선하는 데에 도움을 줄 수 있습니다</a:t>
            </a:r>
            <a:r>
              <a:rPr lang="en-US" altLang="ko-KR" sz="1300" dirty="0"/>
              <a:t>.</a:t>
            </a:r>
            <a:endParaRPr lang="ko-KR" altLang="en-US" sz="1300" dirty="0"/>
          </a:p>
          <a:p>
            <a:pPr fontAlgn="base" latinLnBrk="1"/>
            <a:r>
              <a:rPr lang="ko-KR" altLang="en-US" sz="1300" dirty="0"/>
              <a:t>그에 따라</a:t>
            </a:r>
            <a:r>
              <a:rPr lang="en-US" altLang="ko-KR" sz="1300" dirty="0"/>
              <a:t>, </a:t>
            </a:r>
            <a:r>
              <a:rPr lang="ko-KR" altLang="en-US" sz="1300" dirty="0"/>
              <a:t>기존에 존재하는 궤적 예측 모델들을 활용하여 축구 선수의 움직임을 예측하려 하였으나</a:t>
            </a:r>
            <a:r>
              <a:rPr lang="en-US" altLang="ko-KR" sz="1300" dirty="0"/>
              <a:t>, </a:t>
            </a:r>
            <a:r>
              <a:rPr lang="ko-KR" altLang="en-US" sz="1300" dirty="0"/>
              <a:t>기존의 모델들은 주로 보행자나 차량의 움직임에 중점을 둔 모델들이 많아 축구 경기에서의 좀 더 복잡한 움직임들을 포착하지는 못하는 것을 알 수 있었습니다</a:t>
            </a:r>
            <a:r>
              <a:rPr lang="en-US" altLang="ko-KR" sz="1300" dirty="0"/>
              <a:t>.</a:t>
            </a:r>
            <a:endParaRPr lang="ko-KR" altLang="en-US" sz="1300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8835084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606675" y="914400"/>
            <a:ext cx="4387850" cy="2468563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69583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에스코어 드림 6 Bold" panose="020B0703030302020204" pitchFamily="34" charset="-127"/>
                <a:ea typeface="에스코어 드림 6 Bold" panose="020B0703030302020204" pitchFamily="34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C764DE79-268F-4C1A-8933-263129D2AF90}" type="datetimeFigureOut">
              <a:rPr lang="en-US" smtClean="0"/>
              <a:pPr/>
              <a:t>1/22/2026</a:t>
            </a:fld>
            <a:endParaRPr lang="en-US" dirty="0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에스코어 드림 4 Regular" panose="020B0503030302020204" pitchFamily="34" charset="-127"/>
                <a:ea typeface="에스코어 드림 4 Regular" panose="020B0503030302020204" pitchFamily="34" charset="-127"/>
              </a:defRPr>
            </a:lvl1pPr>
          </a:lstStyle>
          <a:p>
            <a:fld id="{BF4DD306-941C-4514-9891-D86491A8105A}" type="slidenum">
              <a:rPr lang="ko-KR" altLang="en-US" smtClean="0"/>
              <a:pPr/>
              <a:t>‹#›</a:t>
            </a:fld>
            <a:endParaRPr lang="ko-KR" altLang="en-US">
              <a:latin typeface="에스코어 드림 4 Regular" panose="020B0503030302020204" pitchFamily="34" charset="-127"/>
              <a:ea typeface="에스코어 드림 4 Regular" panose="020B0503030302020204" pitchFamily="34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304F1A0E-4670-5314-AEC7-20762EBE5F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025" y="6371533"/>
            <a:ext cx="2679497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6739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28108-2D35-43CC-B257-D182A97E8C5E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5344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8F00BE-2056-4274-BFFA-C6B3C38F339A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310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EA97C-FCE3-4A1A-B2D5-8A82497E57C2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72DD66AD-F0DD-B77E-FC30-2417BBA4BAE5}"/>
              </a:ext>
            </a:extLst>
          </p:cNvPr>
          <p:cNvGrpSpPr/>
          <p:nvPr userDrawn="1"/>
        </p:nvGrpSpPr>
        <p:grpSpPr>
          <a:xfrm flipV="1">
            <a:off x="2" y="6762751"/>
            <a:ext cx="12191999" cy="102869"/>
            <a:chOff x="1" y="6721475"/>
            <a:chExt cx="12191998" cy="136526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21B74138-92ED-BA51-2A7E-FA01CAADB883}"/>
                </a:ext>
              </a:extLst>
            </p:cNvPr>
            <p:cNvSpPr/>
            <p:nvPr userDrawn="1"/>
          </p:nvSpPr>
          <p:spPr>
            <a:xfrm>
              <a:off x="1" y="6721475"/>
              <a:ext cx="9633526" cy="136526"/>
            </a:xfrm>
            <a:prstGeom prst="rect">
              <a:avLst/>
            </a:prstGeom>
            <a:solidFill>
              <a:srgbClr val="06255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5DB04812-9A52-763F-A42A-34A9A6BE0357}"/>
                </a:ext>
              </a:extLst>
            </p:cNvPr>
            <p:cNvSpPr/>
            <p:nvPr userDrawn="1"/>
          </p:nvSpPr>
          <p:spPr>
            <a:xfrm>
              <a:off x="9633527" y="6721475"/>
              <a:ext cx="2558472" cy="1365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F62A47ED-2AC4-2417-874A-668476BC9ECC}"/>
              </a:ext>
            </a:extLst>
          </p:cNvPr>
          <p:cNvSpPr/>
          <p:nvPr userDrawn="1"/>
        </p:nvSpPr>
        <p:spPr>
          <a:xfrm>
            <a:off x="1" y="-2595"/>
            <a:ext cx="12192000" cy="290462"/>
          </a:xfrm>
          <a:prstGeom prst="rect">
            <a:avLst/>
          </a:prstGeom>
          <a:solidFill>
            <a:srgbClr val="06255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83149E39-0F4A-B9A5-34A5-76332212D89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5884" y="377827"/>
            <a:ext cx="2679499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40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58539C-08DE-4763-96E4-67EE92D23E1A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34A61283-58C7-4DEA-7E2E-D4BF73AEB63C}"/>
              </a:ext>
            </a:extLst>
          </p:cNvPr>
          <p:cNvCxnSpPr/>
          <p:nvPr userDrawn="1"/>
        </p:nvCxnSpPr>
        <p:spPr>
          <a:xfrm>
            <a:off x="0" y="740833"/>
            <a:ext cx="10447867" cy="0"/>
          </a:xfrm>
          <a:prstGeom prst="line">
            <a:avLst/>
          </a:prstGeom>
          <a:ln w="6350">
            <a:solidFill>
              <a:srgbClr val="06255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그룹 7">
            <a:extLst>
              <a:ext uri="{FF2B5EF4-FFF2-40B4-BE49-F238E27FC236}">
                <a16:creationId xmlns:a16="http://schemas.microsoft.com/office/drawing/2014/main" id="{046DA5E1-4922-88C2-2CAF-47BB8A130C94}"/>
              </a:ext>
            </a:extLst>
          </p:cNvPr>
          <p:cNvGrpSpPr/>
          <p:nvPr userDrawn="1"/>
        </p:nvGrpSpPr>
        <p:grpSpPr>
          <a:xfrm flipV="1">
            <a:off x="2" y="6762751"/>
            <a:ext cx="12191999" cy="102869"/>
            <a:chOff x="1" y="6721475"/>
            <a:chExt cx="12191998" cy="136526"/>
          </a:xfrm>
        </p:grpSpPr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AC8891B-4B70-C5A2-B0CB-B54D3D88BFF9}"/>
                </a:ext>
              </a:extLst>
            </p:cNvPr>
            <p:cNvSpPr/>
            <p:nvPr userDrawn="1"/>
          </p:nvSpPr>
          <p:spPr>
            <a:xfrm>
              <a:off x="1" y="6721475"/>
              <a:ext cx="9633526" cy="136526"/>
            </a:xfrm>
            <a:prstGeom prst="rect">
              <a:avLst/>
            </a:prstGeom>
            <a:solidFill>
              <a:srgbClr val="062552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811860C-4793-79AF-EB3B-0F5229F9E7AA}"/>
                </a:ext>
              </a:extLst>
            </p:cNvPr>
            <p:cNvSpPr/>
            <p:nvPr userDrawn="1"/>
          </p:nvSpPr>
          <p:spPr>
            <a:xfrm>
              <a:off x="9633527" y="6721475"/>
              <a:ext cx="2558472" cy="13652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800"/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48E8E60-4785-A5D0-3ADA-B39B826FD2E7}"/>
              </a:ext>
            </a:extLst>
          </p:cNvPr>
          <p:cNvSpPr/>
          <p:nvPr userDrawn="1"/>
        </p:nvSpPr>
        <p:spPr>
          <a:xfrm>
            <a:off x="1" y="180804"/>
            <a:ext cx="391887" cy="374995"/>
          </a:xfrm>
          <a:prstGeom prst="rect">
            <a:avLst/>
          </a:prstGeom>
          <a:solidFill>
            <a:srgbClr val="0625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CA8795C6-90C1-669D-0B5D-01BF6495F6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484" y="124336"/>
            <a:ext cx="2679499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62591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EDB526-1960-4DAA-88BB-817AB880EF9B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2881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38FE57-773C-4397-B3F9-CB32214EBA93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0884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2FA8A7-AF04-41BF-98C9-281E1D14E5A5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392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24ADF-51D9-4DDE-AE3D-64685FCA5F5E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717569E-8363-2473-2095-3D3CE0BD912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7025" y="6371533"/>
            <a:ext cx="2679497" cy="365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73674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BF0E7B-8ABE-4B5C-87ED-88B79196F3EA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7323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AEA4CC-0F9B-41F7-BCAF-46DA7A036076}" type="datetime1">
              <a:rPr lang="ko-KR" altLang="en-US" smtClean="0"/>
              <a:t>2026-01-22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9995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A85E6C-75FE-4FD1-AB4B-EAB957CD26EA}" type="datetime1">
              <a:rPr lang="ko-KR" altLang="en-US" smtClean="0"/>
              <a:pPr/>
              <a:t>2026-01-22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F4DD306-941C-4514-9891-D86491A8105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8086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85813D-D4A8-1CDC-987B-27A5D69E0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02080" y="1445849"/>
            <a:ext cx="9387840" cy="812483"/>
          </a:xfrm>
          <a:ln>
            <a:solidFill>
              <a:schemeClr val="bg1">
                <a:alpha val="0"/>
              </a:schemeClr>
            </a:solidFill>
          </a:ln>
        </p:spPr>
        <p:txBody>
          <a:bodyPr anchor="ctr">
            <a:noAutofit/>
          </a:bodyPr>
          <a:lstStyle/>
          <a:p>
            <a:r>
              <a:rPr lang="en-US" altLang="ko-KR" sz="3200" b="1" dirty="0">
                <a:latin typeface="+mj-lt"/>
                <a:ea typeface="에스코어 드림 7 ExtraBold" panose="020B0803030302020204" pitchFamily="34" charset="-127"/>
                <a:cs typeface="Times New Roman" panose="02020603050405020304" pitchFamily="18" charset="0"/>
              </a:rPr>
              <a:t>1</a:t>
            </a:r>
            <a:r>
              <a:rPr lang="ko-KR" altLang="en-US" sz="3200" b="1" dirty="0">
                <a:latin typeface="+mj-lt"/>
                <a:ea typeface="에스코어 드림 7 ExtraBold" panose="020B0803030302020204" pitchFamily="34" charset="-127"/>
                <a:cs typeface="Times New Roman" panose="02020603050405020304" pitchFamily="18" charset="0"/>
              </a:rPr>
              <a:t>일차 수업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5BEC1D9-2952-F316-5661-047D4ED51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976099"/>
            <a:ext cx="9144000" cy="1997410"/>
          </a:xfrm>
          <a:ln>
            <a:noFill/>
          </a:ln>
        </p:spPr>
        <p:txBody>
          <a:bodyPr anchor="ctr">
            <a:noAutofit/>
          </a:bodyPr>
          <a:lstStyle/>
          <a:p>
            <a:r>
              <a:rPr lang="ko-KR" altLang="en-US" sz="18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+mn-ea"/>
                <a:ea typeface="+mn-ea"/>
                <a:cs typeface="Times New Roman" panose="02020603050405020304" pitchFamily="18" charset="0"/>
              </a:rPr>
              <a:t>부산대학교 </a:t>
            </a:r>
            <a:endParaRPr lang="en-US" altLang="ko-KR" sz="1800" dirty="0">
              <a:ln>
                <a:solidFill>
                  <a:schemeClr val="bg1">
                    <a:alpha val="0"/>
                  </a:schemeClr>
                </a:solidFill>
              </a:ln>
              <a:latin typeface="+mn-ea"/>
              <a:ea typeface="+mn-ea"/>
              <a:cs typeface="Times New Roman" panose="02020603050405020304" pitchFamily="18" charset="0"/>
            </a:endParaRPr>
          </a:p>
          <a:p>
            <a:r>
              <a:rPr lang="ko-KR" altLang="en-US" sz="1800" dirty="0" err="1">
                <a:ln>
                  <a:solidFill>
                    <a:schemeClr val="bg1">
                      <a:alpha val="0"/>
                    </a:schemeClr>
                  </a:solidFill>
                </a:ln>
                <a:latin typeface="+mn-ea"/>
                <a:ea typeface="+mn-ea"/>
                <a:cs typeface="Times New Roman" panose="02020603050405020304" pitchFamily="18" charset="0"/>
              </a:rPr>
              <a:t>데이터사이언스전문대학원</a:t>
            </a:r>
            <a:endParaRPr lang="en-US" altLang="ko-KR" sz="1800" dirty="0">
              <a:ln>
                <a:solidFill>
                  <a:schemeClr val="bg1">
                    <a:alpha val="0"/>
                  </a:schemeClr>
                </a:solidFill>
              </a:ln>
              <a:latin typeface="+mn-ea"/>
              <a:ea typeface="+mn-ea"/>
              <a:cs typeface="Times New Roman" panose="02020603050405020304" pitchFamily="18" charset="0"/>
            </a:endParaRPr>
          </a:p>
          <a:p>
            <a:r>
              <a:rPr lang="ko-KR" altLang="en-US" sz="18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+mn-ea"/>
                <a:ea typeface="+mn-ea"/>
                <a:cs typeface="Times New Roman" panose="02020603050405020304" pitchFamily="18" charset="0"/>
              </a:rPr>
              <a:t>석사과정 박민서</a:t>
            </a:r>
            <a:endParaRPr lang="en-US" altLang="ko-KR" sz="1800" dirty="0">
              <a:ln>
                <a:solidFill>
                  <a:schemeClr val="bg1">
                    <a:alpha val="0"/>
                  </a:schemeClr>
                </a:solidFill>
              </a:ln>
              <a:latin typeface="+mn-ea"/>
              <a:ea typeface="+mn-ea"/>
              <a:cs typeface="Times New Roman" panose="02020603050405020304" pitchFamily="18" charset="0"/>
            </a:endParaRPr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46EA94D5-A1F9-16DC-DDC7-A64DC7B67188}"/>
              </a:ext>
            </a:extLst>
          </p:cNvPr>
          <p:cNvCxnSpPr>
            <a:cxnSpLocks/>
          </p:cNvCxnSpPr>
          <p:nvPr/>
        </p:nvCxnSpPr>
        <p:spPr>
          <a:xfrm>
            <a:off x="1463040" y="2369291"/>
            <a:ext cx="9265920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부제목 2">
            <a:extLst>
              <a:ext uri="{FF2B5EF4-FFF2-40B4-BE49-F238E27FC236}">
                <a16:creationId xmlns:a16="http://schemas.microsoft.com/office/drawing/2014/main" id="{A9A9E742-5CBD-41C7-81D2-7E61AF483D92}"/>
              </a:ext>
            </a:extLst>
          </p:cNvPr>
          <p:cNvSpPr txBox="1">
            <a:spLocks/>
          </p:cNvSpPr>
          <p:nvPr/>
        </p:nvSpPr>
        <p:spPr>
          <a:xfrm>
            <a:off x="1402080" y="2397868"/>
            <a:ext cx="9387840" cy="346899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50" b="1">
                <a:ln>
                  <a:solidFill>
                    <a:schemeClr val="bg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defRPr>
            </a:lvl1pPr>
            <a:lvl2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/>
            </a:lvl2pPr>
            <a:lvl3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3pPr>
            <a:lvl4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4pPr>
            <a:lvl5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5pPr>
            <a:lvl6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6pPr>
            <a:lvl7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7pPr>
            <a:lvl8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8pPr>
            <a:lvl9pPr indent="0" algn="ctr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/>
            </a:lvl9pPr>
          </a:lstStyle>
          <a:p>
            <a:pPr>
              <a:lnSpc>
                <a:spcPct val="100000"/>
              </a:lnSpc>
            </a:pP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times" panose="02020603050405020304" pitchFamily="18" charset="0"/>
              </a:rPr>
              <a:t>2026-1 DS</a:t>
            </a:r>
            <a:r>
              <a:rPr lang="ko-KR" altLang="en-US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times" panose="02020603050405020304" pitchFamily="18" charset="0"/>
              </a:rPr>
              <a:t> </a:t>
            </a:r>
            <a:r>
              <a:rPr lang="en-US" altLang="ko-KR" sz="1600" dirty="0"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times" panose="02020603050405020304" pitchFamily="18" charset="0"/>
              </a:rPr>
              <a:t>Bootcamp</a:t>
            </a:r>
          </a:p>
        </p:txBody>
      </p:sp>
    </p:spTree>
    <p:extLst>
      <p:ext uri="{BB962C8B-B14F-4D97-AF65-F5344CB8AC3E}">
        <p14:creationId xmlns:p14="http://schemas.microsoft.com/office/powerpoint/2010/main" val="2656846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964272-95DB-0F01-EA73-A6B7960A70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194CE70-B1BF-582C-9BD6-86DAD82BB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4DD306-941C-4514-9891-D86491A8105A}" type="slidenum">
              <a:rPr lang="ko-KR" altLang="en-US" smtClean="0"/>
              <a:t>2</a:t>
            </a:fld>
            <a:endParaRPr lang="ko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73CC3F-E77E-9222-FF32-9603C65F285D}"/>
              </a:ext>
            </a:extLst>
          </p:cNvPr>
          <p:cNvSpPr txBox="1"/>
          <p:nvPr/>
        </p:nvSpPr>
        <p:spPr>
          <a:xfrm>
            <a:off x="409575" y="127346"/>
            <a:ext cx="43738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ln>
                  <a:solidFill>
                    <a:schemeClr val="tx1">
                      <a:alpha val="0"/>
                    </a:schemeClr>
                  </a:solidFill>
                </a:ln>
                <a:latin typeface="Times New Roman" panose="02020603050405020304" pitchFamily="18" charset="0"/>
                <a:ea typeface="에스코어 드림 5 Medium" panose="020B0503030302020204" pitchFamily="34" charset="-127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7670CF-A97A-23E4-698B-35761E823707}"/>
              </a:ext>
            </a:extLst>
          </p:cNvPr>
          <p:cNvSpPr txBox="1"/>
          <p:nvPr/>
        </p:nvSpPr>
        <p:spPr>
          <a:xfrm>
            <a:off x="590550" y="935774"/>
            <a:ext cx="103695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>
              <a:buFont typeface="Wingdings" panose="05000000000000000000" pitchFamily="2" charset="2"/>
              <a:buChar char="§"/>
              <a:defRPr>
                <a:ln>
                  <a:solidFill>
                    <a:schemeClr val="tx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defRPr>
            </a:lvl1pPr>
          </a:lstStyle>
          <a:p>
            <a:r>
              <a:rPr lang="en-US" altLang="ko-KR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</a:t>
            </a:r>
          </a:p>
        </p:txBody>
      </p:sp>
      <p:sp>
        <p:nvSpPr>
          <p:cNvPr id="2" name="TextBox 4">
            <a:extLst>
              <a:ext uri="{FF2B5EF4-FFF2-40B4-BE49-F238E27FC236}">
                <a16:creationId xmlns:a16="http://schemas.microsoft.com/office/drawing/2014/main" id="{F50E7140-7853-5ADF-C8B0-B15277DF880E}"/>
              </a:ext>
            </a:extLst>
          </p:cNvPr>
          <p:cNvSpPr txBox="1"/>
          <p:nvPr/>
        </p:nvSpPr>
        <p:spPr>
          <a:xfrm>
            <a:off x="791187" y="1397437"/>
            <a:ext cx="10562613" cy="1707390"/>
          </a:xfrm>
          <a:prstGeom prst="rect">
            <a:avLst/>
          </a:prstGeom>
          <a:noFill/>
          <a:ln>
            <a:solidFill>
              <a:schemeClr val="tx1">
                <a:alpha val="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285750" indent="-285750" algn="just" defTabSz="914400" rtl="0" eaLnBrk="1" latinLnBrk="1" hangingPunct="1">
              <a:lnSpc>
                <a:spcPct val="200000"/>
              </a:lnSpc>
              <a:buFont typeface="Arial" panose="020B0604020202020204" pitchFamily="34" charset="0"/>
              <a:buChar char="•"/>
              <a:defRPr sz="1600" kern="1200">
                <a:ln>
                  <a:solidFill>
                    <a:schemeClr val="tx1">
                      <a:alpha val="0"/>
                    </a:schemeClr>
                  </a:solidFill>
                </a:ln>
                <a:solidFill>
                  <a:srgbClr val="0D0D0D"/>
                </a:solidFill>
                <a:latin typeface="에스코어 드림 4 Regular" panose="020B0503030302020204" pitchFamily="34" charset="-127"/>
                <a:ea typeface="에스코어 드림 4 Regular" panose="020B0503030302020204" pitchFamily="34" charset="-127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ko-K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Player movement prediction </a:t>
            </a:r>
            <a:r>
              <a:rPr lang="en-US" altLang="ko-K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 key to tactical decision-making in football</a:t>
            </a:r>
          </a:p>
          <a:p>
            <a:pPr algn="l">
              <a:lnSpc>
                <a:spcPct val="150000"/>
              </a:lnSpc>
            </a:pPr>
            <a:r>
              <a:rPr lang="en-US" altLang="ko-K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Especially when planning offensive strategies, anticipating </a:t>
            </a:r>
            <a:r>
              <a:rPr lang="en-US" altLang="ko-KR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defenders’ future movements becomes critical</a:t>
            </a:r>
          </a:p>
          <a:p>
            <a:pPr algn="l">
              <a:lnSpc>
                <a:spcPct val="150000"/>
              </a:lnSpc>
            </a:pPr>
            <a:r>
              <a:rPr lang="en-US" altLang="ko-KR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Existing trajectory models: Designed for pedestrian, vehicle scenarios</a:t>
            </a:r>
          </a:p>
          <a:p>
            <a:pPr marL="628650" lvl="2">
              <a:lnSpc>
                <a:spcPct val="150000"/>
              </a:lnSpc>
            </a:pPr>
            <a:r>
              <a:rPr lang="ko-KR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☞ </a:t>
            </a:r>
            <a:r>
              <a:rPr lang="en-US" altLang="ko-KR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Fail to capture tactical multi-agent dynamics in football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C7E1627-300D-B099-F093-2CB0C1FA503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193" r="13201"/>
          <a:stretch>
            <a:fillRect/>
          </a:stretch>
        </p:blipFill>
        <p:spPr>
          <a:xfrm>
            <a:off x="791188" y="3548376"/>
            <a:ext cx="4280687" cy="3121312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B83D87B8-6CD6-5E0A-A645-1DA9D13B26A5}"/>
              </a:ext>
            </a:extLst>
          </p:cNvPr>
          <p:cNvSpPr/>
          <p:nvPr/>
        </p:nvSpPr>
        <p:spPr>
          <a:xfrm>
            <a:off x="1838248" y="4531954"/>
            <a:ext cx="806017" cy="258533"/>
          </a:xfrm>
          <a:prstGeom prst="ellipse">
            <a:avLst/>
          </a:prstGeom>
          <a:noFill/>
          <a:ln w="28575">
            <a:solidFill>
              <a:srgbClr val="00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D8366AFE-F64E-FD8D-2558-3EC77305075A}"/>
              </a:ext>
            </a:extLst>
          </p:cNvPr>
          <p:cNvCxnSpPr>
            <a:cxnSpLocks/>
            <a:stCxn id="7" idx="5"/>
          </p:cNvCxnSpPr>
          <p:nvPr/>
        </p:nvCxnSpPr>
        <p:spPr>
          <a:xfrm rot="16200000" flipH="1">
            <a:off x="3537888" y="3740961"/>
            <a:ext cx="233904" cy="2257230"/>
          </a:xfrm>
          <a:prstGeom prst="curvedConnector2">
            <a:avLst/>
          </a:prstGeom>
          <a:ln w="38100">
            <a:solidFill>
              <a:srgbClr val="00FFFF"/>
            </a:solidFill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타원 30">
            <a:extLst>
              <a:ext uri="{FF2B5EF4-FFF2-40B4-BE49-F238E27FC236}">
                <a16:creationId xmlns:a16="http://schemas.microsoft.com/office/drawing/2014/main" id="{D53E2C65-895E-C981-B598-DEF83533388A}"/>
              </a:ext>
            </a:extLst>
          </p:cNvPr>
          <p:cNvSpPr/>
          <p:nvPr/>
        </p:nvSpPr>
        <p:spPr>
          <a:xfrm>
            <a:off x="1180817" y="4439756"/>
            <a:ext cx="687724" cy="1843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화살표 연결선 8">
            <a:extLst>
              <a:ext uri="{FF2B5EF4-FFF2-40B4-BE49-F238E27FC236}">
                <a16:creationId xmlns:a16="http://schemas.microsoft.com/office/drawing/2014/main" id="{23260FBF-D431-50BE-D65D-E312E80509F9}"/>
              </a:ext>
            </a:extLst>
          </p:cNvPr>
          <p:cNvCxnSpPr>
            <a:cxnSpLocks/>
            <a:stCxn id="31" idx="7"/>
          </p:cNvCxnSpPr>
          <p:nvPr/>
        </p:nvCxnSpPr>
        <p:spPr>
          <a:xfrm rot="5400000" flipH="1" flipV="1">
            <a:off x="2971300" y="2818268"/>
            <a:ext cx="445016" cy="2851964"/>
          </a:xfrm>
          <a:prstGeom prst="curvedConnector2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말풍선: 모서리가 둥근 사각형 34">
            <a:extLst>
              <a:ext uri="{FF2B5EF4-FFF2-40B4-BE49-F238E27FC236}">
                <a16:creationId xmlns:a16="http://schemas.microsoft.com/office/drawing/2014/main" id="{31527C31-0AF8-7BF7-8EDD-9F1996A72A70}"/>
              </a:ext>
            </a:extLst>
          </p:cNvPr>
          <p:cNvSpPr/>
          <p:nvPr/>
        </p:nvSpPr>
        <p:spPr>
          <a:xfrm>
            <a:off x="2845179" y="4250670"/>
            <a:ext cx="1884350" cy="501953"/>
          </a:xfrm>
          <a:prstGeom prst="wedgeRoundRectCallout">
            <a:avLst>
              <a:gd name="adj1" fmla="val 34488"/>
              <a:gd name="adj2" fmla="val -92304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Attacker’s decision (Dribble)</a:t>
            </a:r>
            <a:endParaRPr lang="ko-KR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1" name="화살표: 오른쪽 40">
            <a:extLst>
              <a:ext uri="{FF2B5EF4-FFF2-40B4-BE49-F238E27FC236}">
                <a16:creationId xmlns:a16="http://schemas.microsoft.com/office/drawing/2014/main" id="{6C554A5C-E818-4F5B-2960-076FB6668B92}"/>
              </a:ext>
            </a:extLst>
          </p:cNvPr>
          <p:cNvSpPr/>
          <p:nvPr/>
        </p:nvSpPr>
        <p:spPr>
          <a:xfrm>
            <a:off x="5240922" y="4588148"/>
            <a:ext cx="1707276" cy="1041768"/>
          </a:xfrm>
          <a:prstGeom prst="rightArrow">
            <a:avLst>
              <a:gd name="adj1" fmla="val 60219"/>
              <a:gd name="adj2" fmla="val 30462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r>
              <a:rPr lang="en-US" altLang="ko-KR" dirty="0">
                <a:solidFill>
                  <a:prstClr val="black"/>
                </a:solidFill>
                <a:latin typeface="Times New Roman" panose="02020603050405020304" pitchFamily="18" charset="0"/>
                <a:ea typeface="에스코어 드림 4 Regular"/>
                <a:cs typeface="Times New Roman" panose="02020603050405020304" pitchFamily="18" charset="0"/>
              </a:rPr>
              <a:t>Post-game Feedback</a:t>
            </a:r>
          </a:p>
        </p:txBody>
      </p:sp>
      <p:pic>
        <p:nvPicPr>
          <p:cNvPr id="42" name="그림 41">
            <a:extLst>
              <a:ext uri="{FF2B5EF4-FFF2-40B4-BE49-F238E27FC236}">
                <a16:creationId xmlns:a16="http://schemas.microsoft.com/office/drawing/2014/main" id="{B4C44399-0C58-A94C-DD85-8B3C4276615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6193" r="13201"/>
          <a:stretch>
            <a:fillRect/>
          </a:stretch>
        </p:blipFill>
        <p:spPr>
          <a:xfrm>
            <a:off x="7120130" y="3548376"/>
            <a:ext cx="4280687" cy="3121312"/>
          </a:xfrm>
          <a:prstGeom prst="rect">
            <a:avLst/>
          </a:prstGeom>
        </p:spPr>
      </p:pic>
      <p:sp>
        <p:nvSpPr>
          <p:cNvPr id="43" name="타원 42">
            <a:extLst>
              <a:ext uri="{FF2B5EF4-FFF2-40B4-BE49-F238E27FC236}">
                <a16:creationId xmlns:a16="http://schemas.microsoft.com/office/drawing/2014/main" id="{9549CDB1-9B22-9680-5AC6-E7126AD7C6BD}"/>
              </a:ext>
            </a:extLst>
          </p:cNvPr>
          <p:cNvSpPr/>
          <p:nvPr/>
        </p:nvSpPr>
        <p:spPr>
          <a:xfrm>
            <a:off x="8167189" y="4531954"/>
            <a:ext cx="806017" cy="258533"/>
          </a:xfrm>
          <a:prstGeom prst="ellipse">
            <a:avLst/>
          </a:prstGeom>
          <a:noFill/>
          <a:ln w="28575">
            <a:solidFill>
              <a:srgbClr val="00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4" name="직선 화살표 연결선 8">
            <a:extLst>
              <a:ext uri="{FF2B5EF4-FFF2-40B4-BE49-F238E27FC236}">
                <a16:creationId xmlns:a16="http://schemas.microsoft.com/office/drawing/2014/main" id="{CDEE5DB3-D6DE-A90F-415D-7437FBBA07D3}"/>
              </a:ext>
            </a:extLst>
          </p:cNvPr>
          <p:cNvCxnSpPr>
            <a:cxnSpLocks/>
            <a:stCxn id="43" idx="5"/>
          </p:cNvCxnSpPr>
          <p:nvPr/>
        </p:nvCxnSpPr>
        <p:spPr>
          <a:xfrm rot="16200000" flipH="1">
            <a:off x="9882375" y="3725415"/>
            <a:ext cx="233904" cy="2288322"/>
          </a:xfrm>
          <a:prstGeom prst="curvedConnector2">
            <a:avLst/>
          </a:prstGeom>
          <a:ln w="38100">
            <a:solidFill>
              <a:srgbClr val="00FFFF"/>
            </a:solidFill>
            <a:prstDash val="lgDash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타원 45">
            <a:extLst>
              <a:ext uri="{FF2B5EF4-FFF2-40B4-BE49-F238E27FC236}">
                <a16:creationId xmlns:a16="http://schemas.microsoft.com/office/drawing/2014/main" id="{9E37EBD7-57D5-3613-F6F7-05E8899DDE59}"/>
              </a:ext>
            </a:extLst>
          </p:cNvPr>
          <p:cNvSpPr/>
          <p:nvPr/>
        </p:nvSpPr>
        <p:spPr>
          <a:xfrm>
            <a:off x="7509758" y="4439756"/>
            <a:ext cx="687724" cy="1843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7" name="직선 화살표 연결선 8">
            <a:extLst>
              <a:ext uri="{FF2B5EF4-FFF2-40B4-BE49-F238E27FC236}">
                <a16:creationId xmlns:a16="http://schemas.microsoft.com/office/drawing/2014/main" id="{D45E7AB7-0153-1005-D06F-1250BA835736}"/>
              </a:ext>
            </a:extLst>
          </p:cNvPr>
          <p:cNvCxnSpPr>
            <a:cxnSpLocks/>
            <a:stCxn id="46" idx="4"/>
          </p:cNvCxnSpPr>
          <p:nvPr/>
        </p:nvCxnSpPr>
        <p:spPr>
          <a:xfrm rot="16200000" flipH="1">
            <a:off x="8761649" y="3716123"/>
            <a:ext cx="530982" cy="2347041"/>
          </a:xfrm>
          <a:prstGeom prst="curvedConnector2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8" name="말풍선: 모서리가 둥근 사각형 47">
            <a:extLst>
              <a:ext uri="{FF2B5EF4-FFF2-40B4-BE49-F238E27FC236}">
                <a16:creationId xmlns:a16="http://schemas.microsoft.com/office/drawing/2014/main" id="{0516CDA8-8784-51CB-DE73-77EADCE45FDF}"/>
              </a:ext>
            </a:extLst>
          </p:cNvPr>
          <p:cNvSpPr/>
          <p:nvPr/>
        </p:nvSpPr>
        <p:spPr>
          <a:xfrm>
            <a:off x="7853621" y="5368827"/>
            <a:ext cx="1929311" cy="497433"/>
          </a:xfrm>
          <a:prstGeom prst="wedgeRoundRectCallout">
            <a:avLst>
              <a:gd name="adj1" fmla="val 16608"/>
              <a:gd name="adj2" fmla="val -100842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Revised decision (Dribble)</a:t>
            </a:r>
            <a:endParaRPr lang="ko-KR" alt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857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제목 1">
            <a:extLst>
              <a:ext uri="{FF2B5EF4-FFF2-40B4-BE49-F238E27FC236}">
                <a16:creationId xmlns:a16="http://schemas.microsoft.com/office/drawing/2014/main" id="{7D204D19-EB90-440F-A383-B371501C2E62}"/>
              </a:ext>
            </a:extLst>
          </p:cNvPr>
          <p:cNvSpPr txBox="1">
            <a:spLocks/>
          </p:cNvSpPr>
          <p:nvPr/>
        </p:nvSpPr>
        <p:spPr>
          <a:xfrm>
            <a:off x="4615339" y="3022760"/>
            <a:ext cx="2961322" cy="812483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en-US" altLang="ko-KR" sz="3600" dirty="0">
                <a:ln>
                  <a:solidFill>
                    <a:schemeClr val="bg1">
                      <a:alpha val="0"/>
                    </a:schemeClr>
                  </a:solidFill>
                </a:ln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Q&amp;A</a:t>
            </a:r>
            <a:endParaRPr lang="ko-KR" altLang="en-US" sz="36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BAC2E7E-D5CC-43DA-AB96-8363292D1667}"/>
              </a:ext>
            </a:extLst>
          </p:cNvPr>
          <p:cNvCxnSpPr>
            <a:cxnSpLocks/>
          </p:cNvCxnSpPr>
          <p:nvPr/>
        </p:nvCxnSpPr>
        <p:spPr>
          <a:xfrm>
            <a:off x="4615339" y="3835241"/>
            <a:ext cx="2961322" cy="0"/>
          </a:xfrm>
          <a:prstGeom prst="line">
            <a:avLst/>
          </a:prstGeom>
          <a:ln w="19050">
            <a:solidFill>
              <a:srgbClr val="06255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100F8C7E-840D-481F-92B8-0FC4373EEC0E}"/>
              </a:ext>
            </a:extLst>
          </p:cNvPr>
          <p:cNvCxnSpPr>
            <a:cxnSpLocks/>
          </p:cNvCxnSpPr>
          <p:nvPr/>
        </p:nvCxnSpPr>
        <p:spPr>
          <a:xfrm>
            <a:off x="4615339" y="3022758"/>
            <a:ext cx="2961322" cy="0"/>
          </a:xfrm>
          <a:prstGeom prst="line">
            <a:avLst/>
          </a:prstGeom>
          <a:ln w="19050">
            <a:solidFill>
              <a:srgbClr val="06255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46521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사용자 지정 2">
      <a:majorFont>
        <a:latin typeface="에스코어 드림 6 Bold"/>
        <a:ea typeface="에스코어 드림 6 Bold"/>
        <a:cs typeface=""/>
      </a:majorFont>
      <a:minorFont>
        <a:latin typeface="에스코어 드림 4 Regular"/>
        <a:ea typeface="에스코어 드림 4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22691</TotalTime>
  <Words>184</Words>
  <Application>Microsoft Office PowerPoint</Application>
  <PresentationFormat>와이드스크린</PresentationFormat>
  <Paragraphs>19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0" baseType="lpstr">
      <vt:lpstr>에스코어 드림 5 Medium</vt:lpstr>
      <vt:lpstr>Arial</vt:lpstr>
      <vt:lpstr>에스코어 드림 4 Regular</vt:lpstr>
      <vt:lpstr>맑은 고딕</vt:lpstr>
      <vt:lpstr>에스코어 드림 6 Bold</vt:lpstr>
      <vt:lpstr>Times New Roman</vt:lpstr>
      <vt:lpstr>Office 테마</vt:lpstr>
      <vt:lpstr>1일차 수업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박은희</dc:creator>
  <cp:lastModifiedBy>Minsuh Park</cp:lastModifiedBy>
  <cp:revision>370</cp:revision>
  <cp:lastPrinted>2025-12-11T05:21:28Z</cp:lastPrinted>
  <dcterms:created xsi:type="dcterms:W3CDTF">2024-03-22T07:28:42Z</dcterms:created>
  <dcterms:modified xsi:type="dcterms:W3CDTF">2026-01-22T13:37:23Z</dcterms:modified>
</cp:coreProperties>
</file>

<file path=docProps/thumbnail.jpeg>
</file>